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media/image10.jpg" ContentType="image/png"/>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701" r:id="rId4"/>
    <p:sldMasterId id="2147483754" r:id="rId5"/>
    <p:sldMasterId id="2147483771" r:id="rId6"/>
    <p:sldMasterId id="2147483788" r:id="rId7"/>
    <p:sldMasterId id="2147483805" r:id="rId8"/>
  </p:sldMasterIdLst>
  <p:notesMasterIdLst>
    <p:notesMasterId r:id="rId24"/>
  </p:notesMasterIdLst>
  <p:handoutMasterIdLst>
    <p:handoutMasterId r:id="rId25"/>
  </p:handoutMasterIdLst>
  <p:sldIdLst>
    <p:sldId id="265" r:id="rId9"/>
    <p:sldId id="274" r:id="rId10"/>
    <p:sldId id="272" r:id="rId11"/>
    <p:sldId id="266" r:id="rId12"/>
    <p:sldId id="275" r:id="rId13"/>
    <p:sldId id="277" r:id="rId14"/>
    <p:sldId id="290" r:id="rId15"/>
    <p:sldId id="280" r:id="rId16"/>
    <p:sldId id="281" r:id="rId17"/>
    <p:sldId id="285" r:id="rId18"/>
    <p:sldId id="283" r:id="rId19"/>
    <p:sldId id="291" r:id="rId20"/>
    <p:sldId id="287" r:id="rId21"/>
    <p:sldId id="288"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Kumar" initials="RK" lastIdx="1" clrIdx="0">
    <p:extLst>
      <p:ext uri="{19B8F6BF-5375-455C-9EA6-DF929625EA0E}">
        <p15:presenceInfo xmlns:p15="http://schemas.microsoft.com/office/powerpoint/2012/main" userId="3737c95d006375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06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98" d="100"/>
          <a:sy n="98" d="100"/>
        </p:scale>
        <p:origin x="110" y="62"/>
      </p:cViewPr>
      <p:guideLst/>
    </p:cSldViewPr>
  </p:slideViewPr>
  <p:notesTextViewPr>
    <p:cViewPr>
      <p:scale>
        <a:sx n="1" d="1"/>
        <a:sy n="1" d="1"/>
      </p:scale>
      <p:origin x="0" y="0"/>
    </p:cViewPr>
  </p:notesTextViewPr>
  <p:notesViewPr>
    <p:cSldViewPr>
      <p:cViewPr varScale="1">
        <p:scale>
          <a:sx n="95" d="100"/>
          <a:sy n="95" d="100"/>
        </p:scale>
        <p:origin x="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9/8/2023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9/8/2023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55182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4199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83337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82805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1650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23551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623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3626076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81835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997189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249500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37690508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60378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6929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666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68003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58276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44468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6547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6016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61805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95266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453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37415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131842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30541288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54357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5643489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3429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286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35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00534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0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5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57621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7421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82491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9502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8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658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7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44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623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477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957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094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740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8301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353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9/8/2023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276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115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370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09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5986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91536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62108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57859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680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787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74764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9/8/2023</a:t>
            </a:fld>
            <a:endParaRPr lang="en-US" dirty="0"/>
          </a:p>
        </p:txBody>
      </p:sp>
    </p:spTree>
    <p:extLst>
      <p:ext uri="{BB962C8B-B14F-4D97-AF65-F5344CB8AC3E}">
        <p14:creationId xmlns:p14="http://schemas.microsoft.com/office/powerpoint/2010/main" val="264534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1463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65482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1993577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780441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38626400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13184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89548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846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79775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49333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63689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56346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1592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293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08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680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4307516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39857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10035783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61229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238022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6861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8874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366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118174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7795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62EC29-B8C5-4C7A-B6DA-418494D5CB21}" type="datetimeFigureOut">
              <a:rPr lang="en-US" smtClean="0"/>
              <a:t>9/8/2023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06669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62EC29-B8C5-4C7A-B6DA-418494D5CB21}" type="datetimeFigureOut">
              <a:rPr lang="en-US" smtClean="0"/>
              <a:t>9/8/2023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94736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62EC29-B8C5-4C7A-B6DA-418494D5CB21}" type="datetimeFigureOut">
              <a:rPr lang="en-US" smtClean="0"/>
              <a:t>9/8/2023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80220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62EC29-B8C5-4C7A-B6DA-418494D5CB21}" type="datetimeFigureOut">
              <a:rPr lang="en-US" smtClean="0"/>
              <a:t>9/8/2023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43647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05005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37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35710890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650031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34471127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598219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62EC29-B8C5-4C7A-B6DA-418494D5CB21}" type="datetimeFigureOut">
              <a:rPr lang="en-US" smtClean="0"/>
              <a:pPr/>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pPr/>
              <a:t>‹#›</a:t>
            </a:fld>
            <a:endParaRPr lang="en-US"/>
          </a:p>
        </p:txBody>
      </p:sp>
    </p:spTree>
    <p:extLst>
      <p:ext uri="{BB962C8B-B14F-4D97-AF65-F5344CB8AC3E}">
        <p14:creationId xmlns:p14="http://schemas.microsoft.com/office/powerpoint/2010/main" val="8077605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90333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07065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346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62EC29-B8C5-4C7A-B6DA-418494D5CB21}" type="datetimeFigureOut">
              <a:rPr lang="en-US" smtClean="0"/>
              <a:t>9/8/2023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49394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4.jp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5.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6.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7.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theme" Target="../theme/theme8.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dirty="0"/>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9/8/2023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3791307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Add a footer</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9043838-BFF5-400C-B067-3DF4A5F395D6}"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298365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9043838-BFF5-400C-B067-3DF4A5F395D6}"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853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9973688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563439866"/>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406049766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62EC29-B8C5-4C7A-B6DA-418494D5CB21}" type="datetimeFigureOut">
              <a:rPr lang="en-US" smtClean="0"/>
              <a:pPr/>
              <a:t>9/8/2023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881523444"/>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slideLayout" Target="../slideLayouts/slideLayout83.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32675" y="260648"/>
            <a:ext cx="4727848" cy="4467490"/>
          </a:xfrm>
        </p:spPr>
        <p:txBody>
          <a:bodyPr>
            <a:normAutofit/>
          </a:bodyPr>
          <a:lstStyle/>
          <a:p>
            <a:pPr algn="ctr"/>
            <a:r>
              <a:rPr lang="en-US" sz="48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DATA STRUCTURE AND ALGORYTHMS </a:t>
            </a:r>
            <a:r>
              <a:rPr lang="en-US" sz="4800" b="1" dirty="0">
                <a:latin typeface="Times New Roman" panose="02020603050405020304" pitchFamily="18" charset="0"/>
                <a:cs typeface="Times New Roman" panose="02020603050405020304" pitchFamily="18" charset="0"/>
              </a:rPr>
              <a:t>-</a:t>
            </a:r>
            <a:r>
              <a:rPr lang="en-US" sz="4800" b="1" dirty="0">
                <a:solidFill>
                  <a:srgbClr val="92D050"/>
                </a:solidFill>
                <a:latin typeface="Times New Roman" panose="02020603050405020304" pitchFamily="18" charset="0"/>
                <a:cs typeface="Times New Roman" panose="02020603050405020304" pitchFamily="18" charset="0"/>
              </a:rPr>
              <a:t>SELF PACED</a:t>
            </a:r>
          </a:p>
        </p:txBody>
      </p:sp>
      <p:sp>
        <p:nvSpPr>
          <p:cNvPr id="6" name="Rounded Rectangle 5" hidden="1"/>
          <p:cNvSpPr/>
          <p:nvPr/>
        </p:nvSpPr>
        <p:spPr>
          <a:xfrm>
            <a:off x="12344400" y="152400"/>
            <a:ext cx="1295400" cy="65532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i="1" dirty="0">
                <a:latin typeface="Arial" pitchFamily="34" charset="0"/>
                <a:cs typeface="Arial" pitchFamily="34" charset="0"/>
              </a:rPr>
              <a:t>NOTE:</a:t>
            </a:r>
          </a:p>
          <a:p>
            <a:r>
              <a:rPr lang="en-US" sz="1200" i="1" dirty="0">
                <a:latin typeface="Arial" pitchFamily="34" charset="0"/>
                <a:cs typeface="Arial" pitchFamily="34" charset="0"/>
              </a:rPr>
              <a:t>To change images on this slide, select a picture and delete it. Then click the Insert Picture icon</a:t>
            </a:r>
          </a:p>
          <a:p>
            <a:r>
              <a:rPr lang="en-US" sz="1200" i="1" dirty="0">
                <a:latin typeface="Arial" pitchFamily="34" charset="0"/>
                <a:cs typeface="Arial" pitchFamily="34" charset="0"/>
              </a:rPr>
              <a:t>in the placeholder to insert your own image.</a:t>
            </a:r>
          </a:p>
        </p:txBody>
      </p:sp>
      <p:pic>
        <p:nvPicPr>
          <p:cNvPr id="19" name="Picture Placeholder 18">
            <a:extLst>
              <a:ext uri="{FF2B5EF4-FFF2-40B4-BE49-F238E27FC236}">
                <a16:creationId xmlns:a16="http://schemas.microsoft.com/office/drawing/2014/main" id="{F34F2C32-D3FC-88E9-2D3D-8EF79766378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1749" r="21749"/>
          <a:stretch>
            <a:fillRect/>
          </a:stretch>
        </p:blipFill>
        <p:spPr>
          <a:xfrm>
            <a:off x="0" y="0"/>
            <a:ext cx="7464152" cy="6858000"/>
          </a:xfrm>
        </p:spPr>
      </p:pic>
    </p:spTree>
    <p:extLst>
      <p:ext uri="{BB962C8B-B14F-4D97-AF65-F5344CB8AC3E}">
        <p14:creationId xmlns:p14="http://schemas.microsoft.com/office/powerpoint/2010/main" val="305338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7D96BB-DCEE-4131-D3F9-91F3C98C2DC6}"/>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QUEUE</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87C7C3D-2855-3FF0-5F2F-E39DA1B83D93}"/>
              </a:ext>
            </a:extLst>
          </p:cNvPr>
          <p:cNvSpPr txBox="1"/>
          <p:nvPr/>
        </p:nvSpPr>
        <p:spPr>
          <a:xfrm>
            <a:off x="551384" y="1074509"/>
            <a:ext cx="5544616" cy="409342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queue is a linear data structure that follows the First-In-First-Out (FIFO) principle.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elements of a queue are stored in a linear fashion, which means that they are stored one after the other in memory.</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elements of a queue can be of any data type, such as integers, strings, or objects.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They are efficient for storing and retrieving data in a first-in, first-out order.</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Elements are added to the back of the queue through an operation called "enqueue."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Elements are removed from the front of the queue through an operation called "dequeue."</a:t>
            </a:r>
            <a:endParaRPr lang="en-IN" dirty="0"/>
          </a:p>
        </p:txBody>
      </p:sp>
      <p:pic>
        <p:nvPicPr>
          <p:cNvPr id="8" name="Picture 7">
            <a:extLst>
              <a:ext uri="{FF2B5EF4-FFF2-40B4-BE49-F238E27FC236}">
                <a16:creationId xmlns:a16="http://schemas.microsoft.com/office/drawing/2014/main" id="{DD2FC3F5-DB29-289F-86E7-8F88F1C75C8E}"/>
              </a:ext>
            </a:extLst>
          </p:cNvPr>
          <p:cNvPicPr>
            <a:picLocks noChangeAspect="1"/>
          </p:cNvPicPr>
          <p:nvPr/>
        </p:nvPicPr>
        <p:blipFill rotWithShape="1">
          <a:blip r:embed="rId2">
            <a:extLst>
              <a:ext uri="{28A0092B-C50C-407E-A947-70E740481C1C}">
                <a14:useLocalDpi xmlns:a14="http://schemas.microsoft.com/office/drawing/2010/main" val="0"/>
              </a:ext>
            </a:extLst>
          </a:blip>
          <a:srcRect l="27557" t="14091" r="25194"/>
          <a:stretch/>
        </p:blipFill>
        <p:spPr>
          <a:xfrm>
            <a:off x="6130988" y="1617776"/>
            <a:ext cx="3187694" cy="3622447"/>
          </a:xfrm>
          <a:prstGeom prst="rect">
            <a:avLst/>
          </a:prstGeom>
        </p:spPr>
      </p:pic>
    </p:spTree>
    <p:extLst>
      <p:ext uri="{BB962C8B-B14F-4D97-AF65-F5344CB8AC3E}">
        <p14:creationId xmlns:p14="http://schemas.microsoft.com/office/powerpoint/2010/main" val="367264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BB254D-B3E2-D69A-6124-E1B0D283D66B}"/>
              </a:ext>
            </a:extLst>
          </p:cNvPr>
          <p:cNvSpPr txBox="1"/>
          <p:nvPr/>
        </p:nvSpPr>
        <p:spPr>
          <a:xfrm>
            <a:off x="556182" y="1119035"/>
            <a:ext cx="6696744"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tree is a data structure that consists of nodes connected by edges. The nodes are arranged in a hierarchical structure, with each node having zero or more child nodes.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root node is the topmost node in the tree, and it has no parent node. </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leaf nodes are the nodes at the bottom of the tree, and they have no child nodes.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They can be used to solve a variety of problems, such as searching, sorting, and traversing data.</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Binary trees: A binary tree is a tree in which each node has at most two child nodes. The child nodes are called the left child and the right child.</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Binary search trees: A tree in which the values of the nodes are arranged in increasing order. This means that the value of each node is greater than the values of all of its left child nodes and less than the values of all of its right child nodes.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AVL trees: An AVL tree is a self-balancing binary search tree. This means that the tree is always kept in a balanced state.</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CC0C216-A323-C87D-2B4C-999C228F74AD}"/>
              </a:ext>
            </a:extLst>
          </p:cNvPr>
          <p:cNvPicPr>
            <a:picLocks noChangeAspect="1"/>
          </p:cNvPicPr>
          <p:nvPr/>
        </p:nvPicPr>
        <p:blipFill rotWithShape="1">
          <a:blip r:embed="rId2">
            <a:extLst>
              <a:ext uri="{28A0092B-C50C-407E-A947-70E740481C1C}">
                <a14:useLocalDpi xmlns:a14="http://schemas.microsoft.com/office/drawing/2010/main" val="0"/>
              </a:ext>
            </a:extLst>
          </a:blip>
          <a:srcRect l="23226" t="5529" r="10238" b="11331"/>
          <a:stretch/>
        </p:blipFill>
        <p:spPr>
          <a:xfrm>
            <a:off x="7320136" y="3430844"/>
            <a:ext cx="2047134" cy="2086387"/>
          </a:xfrm>
          <a:prstGeom prst="rect">
            <a:avLst/>
          </a:prstGeom>
        </p:spPr>
      </p:pic>
      <p:pic>
        <p:nvPicPr>
          <p:cNvPr id="9" name="Picture 8">
            <a:extLst>
              <a:ext uri="{FF2B5EF4-FFF2-40B4-BE49-F238E27FC236}">
                <a16:creationId xmlns:a16="http://schemas.microsoft.com/office/drawing/2014/main" id="{19399C98-912F-43EB-A8B9-55BDEFA1DC93}"/>
              </a:ext>
            </a:extLst>
          </p:cNvPr>
          <p:cNvPicPr>
            <a:picLocks noChangeAspect="1"/>
          </p:cNvPicPr>
          <p:nvPr/>
        </p:nvPicPr>
        <p:blipFill rotWithShape="1">
          <a:blip r:embed="rId3">
            <a:extLst>
              <a:ext uri="{28A0092B-C50C-407E-A947-70E740481C1C}">
                <a14:useLocalDpi xmlns:a14="http://schemas.microsoft.com/office/drawing/2010/main" val="0"/>
              </a:ext>
            </a:extLst>
          </a:blip>
          <a:srcRect t="5264"/>
          <a:stretch/>
        </p:blipFill>
        <p:spPr>
          <a:xfrm>
            <a:off x="7252927" y="1520788"/>
            <a:ext cx="2366564" cy="1647651"/>
          </a:xfrm>
          <a:prstGeom prst="rect">
            <a:avLst/>
          </a:prstGeom>
        </p:spPr>
      </p:pic>
      <p:sp>
        <p:nvSpPr>
          <p:cNvPr id="11" name="Speech Bubble: Oval 10">
            <a:extLst>
              <a:ext uri="{FF2B5EF4-FFF2-40B4-BE49-F238E27FC236}">
                <a16:creationId xmlns:a16="http://schemas.microsoft.com/office/drawing/2014/main" id="{788B9E1F-A2D6-6EC9-A10E-98893CB6C1A7}"/>
              </a:ext>
            </a:extLst>
          </p:cNvPr>
          <p:cNvSpPr/>
          <p:nvPr/>
        </p:nvSpPr>
        <p:spPr>
          <a:xfrm>
            <a:off x="7444223" y="1003768"/>
            <a:ext cx="576064" cy="403565"/>
          </a:xfrm>
          <a:prstGeom prst="wedgeEllipseCallout">
            <a:avLst>
              <a:gd name="adj1" fmla="val 4945"/>
              <a:gd name="adj2" fmla="val 72183"/>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latin typeface="Times New Roman" panose="02020603050405020304" pitchFamily="18" charset="0"/>
                <a:cs typeface="Times New Roman" panose="02020603050405020304" pitchFamily="18" charset="0"/>
              </a:rPr>
              <a:t>DFS</a:t>
            </a:r>
          </a:p>
        </p:txBody>
      </p:sp>
      <p:sp>
        <p:nvSpPr>
          <p:cNvPr id="12" name="Speech Bubble: Oval 11">
            <a:extLst>
              <a:ext uri="{FF2B5EF4-FFF2-40B4-BE49-F238E27FC236}">
                <a16:creationId xmlns:a16="http://schemas.microsoft.com/office/drawing/2014/main" id="{491DB2DE-674C-A58D-C34C-600D467A43C8}"/>
              </a:ext>
            </a:extLst>
          </p:cNvPr>
          <p:cNvSpPr/>
          <p:nvPr/>
        </p:nvSpPr>
        <p:spPr>
          <a:xfrm flipH="1">
            <a:off x="8787649" y="940146"/>
            <a:ext cx="576064" cy="403565"/>
          </a:xfrm>
          <a:prstGeom prst="wedgeEllipseCallout">
            <a:avLst>
              <a:gd name="adj1" fmla="val -1839"/>
              <a:gd name="adj2" fmla="val 83802"/>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900" dirty="0">
                <a:latin typeface="Times New Roman" panose="02020603050405020304" pitchFamily="18" charset="0"/>
                <a:cs typeface="Times New Roman" panose="02020603050405020304" pitchFamily="18" charset="0"/>
              </a:rPr>
              <a:t>BFS</a:t>
            </a:r>
          </a:p>
        </p:txBody>
      </p:sp>
      <p:sp>
        <p:nvSpPr>
          <p:cNvPr id="13" name="Speech Bubble: Oval 12">
            <a:extLst>
              <a:ext uri="{FF2B5EF4-FFF2-40B4-BE49-F238E27FC236}">
                <a16:creationId xmlns:a16="http://schemas.microsoft.com/office/drawing/2014/main" id="{15D9EAF2-F124-D629-4699-E909645203CF}"/>
              </a:ext>
            </a:extLst>
          </p:cNvPr>
          <p:cNvSpPr/>
          <p:nvPr/>
        </p:nvSpPr>
        <p:spPr>
          <a:xfrm>
            <a:off x="7831596" y="5445224"/>
            <a:ext cx="720080" cy="576064"/>
          </a:xfrm>
          <a:prstGeom prst="wedgeEllipseCallout">
            <a:avLst>
              <a:gd name="adj1" fmla="val 4130"/>
              <a:gd name="adj2" fmla="val -104372"/>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dirty="0">
                <a:latin typeface="Times New Roman" panose="02020603050405020304" pitchFamily="18" charset="0"/>
                <a:cs typeface="Times New Roman" panose="02020603050405020304" pitchFamily="18" charset="0"/>
              </a:rPr>
              <a:t>AVL TREE</a:t>
            </a:r>
          </a:p>
        </p:txBody>
      </p:sp>
      <p:sp>
        <p:nvSpPr>
          <p:cNvPr id="15" name="Rectangle 14">
            <a:extLst>
              <a:ext uri="{FF2B5EF4-FFF2-40B4-BE49-F238E27FC236}">
                <a16:creationId xmlns:a16="http://schemas.microsoft.com/office/drawing/2014/main" id="{B2F42D27-5698-1913-B988-CDEEE20D2A36}"/>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TREE</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91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E4528D-95EC-5191-6B90-70B6AD133561}"/>
              </a:ext>
            </a:extLst>
          </p:cNvPr>
          <p:cNvSpPr txBox="1"/>
          <p:nvPr/>
        </p:nvSpPr>
        <p:spPr>
          <a:xfrm>
            <a:off x="551384" y="889843"/>
            <a:ext cx="6696744" cy="5078313"/>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heap is a tree-based data structure in which the elements are stored in a specific order, such that the parent of any node is always smaller (in the case of a min heap) or larger (in the case of a max heap) than the node itself.</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There are two main types of heaps: Mean Heap &amp; Max Heap</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Min heap: </a:t>
            </a:r>
            <a:r>
              <a:rPr lang="en-US" dirty="0">
                <a:latin typeface="Times New Roman" panose="02020603050405020304" pitchFamily="18" charset="0"/>
                <a:cs typeface="Times New Roman" panose="02020603050405020304" pitchFamily="18" charset="0"/>
              </a:rPr>
              <a:t>In a min heap, the smallest element is always at the root of the heap.</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Max heap: </a:t>
            </a:r>
            <a:r>
              <a:rPr lang="en-US" dirty="0">
                <a:latin typeface="Times New Roman" panose="02020603050405020304" pitchFamily="18" charset="0"/>
                <a:cs typeface="Times New Roman" panose="02020603050405020304" pitchFamily="18" charset="0"/>
              </a:rPr>
              <a:t>In a max heap, the largest element is always at the root of the heap.</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Here are some of the basic operations that can be performed on heaps like Deletion and Insertion</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Insert: </a:t>
            </a:r>
            <a:r>
              <a:rPr lang="en-US" dirty="0">
                <a:latin typeface="Times New Roman" panose="02020603050405020304" pitchFamily="18" charset="0"/>
                <a:cs typeface="Times New Roman" panose="02020603050405020304" pitchFamily="18" charset="0"/>
              </a:rPr>
              <a:t>Inserting an element into a heap is a relatively simple operation. The new element is inserted at the bottom of the heap, and then it is bubbled up the tree until it reaches its correct position.</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Delete:</a:t>
            </a:r>
            <a:r>
              <a:rPr lang="en-US" dirty="0">
                <a:latin typeface="Times New Roman" panose="02020603050405020304" pitchFamily="18" charset="0"/>
                <a:cs typeface="Times New Roman" panose="02020603050405020304" pitchFamily="18" charset="0"/>
              </a:rPr>
              <a:t> Deleting an element from a heap is a more complex operation. The element to be deleted is removed from the root of the heap, and then the tree is rearranged so that the heap property is maintained.</a:t>
            </a:r>
            <a:endParaRPr lang="en-IN"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7B7B17A-FC84-69D6-8F85-B5E0E2FE6101}"/>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HEAP</a:t>
            </a:r>
            <a:endParaRPr lang="en-IN" sz="4000" b="1"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79B76FC9-044D-B6B8-9348-C72531E6FC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76" t="4195" r="6688" b="3406"/>
          <a:stretch/>
        </p:blipFill>
        <p:spPr>
          <a:xfrm>
            <a:off x="7248128" y="2492896"/>
            <a:ext cx="2503199" cy="2020931"/>
          </a:xfrm>
          <a:prstGeom prst="rect">
            <a:avLst/>
          </a:prstGeom>
        </p:spPr>
      </p:pic>
    </p:spTree>
    <p:extLst>
      <p:ext uri="{BB962C8B-B14F-4D97-AF65-F5344CB8AC3E}">
        <p14:creationId xmlns:p14="http://schemas.microsoft.com/office/powerpoint/2010/main" val="211114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A0C345-1589-016E-91FB-B0F2BB8F4078}"/>
              </a:ext>
            </a:extLst>
          </p:cNvPr>
          <p:cNvSpPr txBox="1"/>
          <p:nvPr/>
        </p:nvSpPr>
        <p:spPr>
          <a:xfrm>
            <a:off x="551384" y="1124744"/>
            <a:ext cx="5939357" cy="4801314"/>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Graphs are another fundamental data structure in computer science and mathematics that are used to represent and model various real-world relationships and networks.</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graph is composed of two main components: vertices (or nodes) and edges.</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Directed vs. Undirected Graphs:</a:t>
            </a:r>
            <a:r>
              <a:rPr lang="en-US" dirty="0">
                <a:latin typeface="Times New Roman" panose="02020603050405020304" pitchFamily="18" charset="0"/>
                <a:cs typeface="Times New Roman" panose="02020603050405020304" pitchFamily="18" charset="0"/>
              </a:rPr>
              <a:t> In a directed graph, edges have a direction, meaning they go from one vertex to another. In an undirected graph, edges have no direction, and they simply connect two vertices without any specific order.</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Weighted vs. Unweighted Graphs:</a:t>
            </a:r>
            <a:r>
              <a:rPr lang="en-US" dirty="0">
                <a:latin typeface="Times New Roman" panose="02020603050405020304" pitchFamily="18" charset="0"/>
                <a:cs typeface="Times New Roman" panose="02020603050405020304" pitchFamily="18" charset="0"/>
              </a:rPr>
              <a:t> In a weighted graph, each edge is assigned a numerical value or weight, which can represent various quantities, such as distance, cost, or strength of a relationship. Unweighted graphs, on the other hand, do not assign weights to their edges.</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Multigraphs:</a:t>
            </a:r>
            <a:r>
              <a:rPr lang="en-US" dirty="0">
                <a:latin typeface="Times New Roman" panose="02020603050405020304" pitchFamily="18" charset="0"/>
                <a:cs typeface="Times New Roman" panose="02020603050405020304" pitchFamily="18" charset="0"/>
              </a:rPr>
              <a:t> A multigraph is a graph in which an edge can connect the same two nodes multiple times.</a:t>
            </a:r>
            <a:endParaRPr lang="en-IN"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4C95E6F-E10A-4F0E-2681-BE2312C941B2}"/>
              </a:ext>
            </a:extLst>
          </p:cNvPr>
          <p:cNvPicPr>
            <a:picLocks noChangeAspect="1"/>
          </p:cNvPicPr>
          <p:nvPr/>
        </p:nvPicPr>
        <p:blipFill rotWithShape="1">
          <a:blip r:embed="rId2">
            <a:extLst>
              <a:ext uri="{28A0092B-C50C-407E-A947-70E740481C1C}">
                <a14:useLocalDpi xmlns:a14="http://schemas.microsoft.com/office/drawing/2010/main" val="0"/>
              </a:ext>
            </a:extLst>
          </a:blip>
          <a:srcRect l="3353" t="4607" r="4295"/>
          <a:stretch/>
        </p:blipFill>
        <p:spPr>
          <a:xfrm>
            <a:off x="6600056" y="2042846"/>
            <a:ext cx="2980231" cy="2772308"/>
          </a:xfrm>
          <a:prstGeom prst="rect">
            <a:avLst/>
          </a:prstGeom>
        </p:spPr>
      </p:pic>
      <p:sp>
        <p:nvSpPr>
          <p:cNvPr id="15" name="Rectangle 14">
            <a:extLst>
              <a:ext uri="{FF2B5EF4-FFF2-40B4-BE49-F238E27FC236}">
                <a16:creationId xmlns:a16="http://schemas.microsoft.com/office/drawing/2014/main" id="{BE5EACD2-E3C1-8D8E-50AB-46CCF6467086}"/>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GRAPH</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970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F078A3B-AD35-A183-D606-02E97B41CB15}"/>
              </a:ext>
            </a:extLst>
          </p:cNvPr>
          <p:cNvSpPr/>
          <p:nvPr/>
        </p:nvSpPr>
        <p:spPr>
          <a:xfrm>
            <a:off x="2713705" y="188640"/>
            <a:ext cx="4896544" cy="64807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i="0" dirty="0">
                <a:effectLst/>
                <a:latin typeface="Times New Roman" panose="02020603050405020304" pitchFamily="18" charset="0"/>
                <a:cs typeface="Times New Roman" panose="02020603050405020304" pitchFamily="18" charset="0"/>
              </a:rPr>
              <a:t>CONCLUSION</a:t>
            </a:r>
            <a:endParaRPr lang="en-IN" sz="4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6F301B4-5CF3-CC78-F1E7-5FBDD4C09B51}"/>
              </a:ext>
            </a:extLst>
          </p:cNvPr>
          <p:cNvSpPr txBox="1"/>
          <p:nvPr/>
        </p:nvSpPr>
        <p:spPr>
          <a:xfrm>
            <a:off x="1271464" y="1160160"/>
            <a:ext cx="7920880" cy="470898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In conclusion, </a:t>
            </a:r>
            <a:r>
              <a:rPr lang="en-US" sz="2000" b="0" i="0" dirty="0">
                <a:effectLst/>
                <a:latin typeface="Times New Roman" panose="02020603050405020304" pitchFamily="18" charset="0"/>
                <a:cs typeface="Times New Roman" panose="02020603050405020304" pitchFamily="18" charset="0"/>
              </a:rPr>
              <a:t>I want to give you a quick overview of what we've covered Throughout this journey, you've been introduced to the fundamental concepts of data structures and algorithms. We've explored things like arrays, linked lists, sorting algorithms, and graph traversal – all of which are crucial tools for efficient coding and problem-solving in the world of computer science. However, remember that learning is an ongoing process. Consider this course as a stepping stone in your educational path. Continue your exploration of advanced DSA topics, take on coding challenges, and embark on projects to solidify your understanding</a:t>
            </a:r>
            <a:r>
              <a:rPr lang="en-US" sz="2000" b="0" i="0" dirty="0">
                <a:solidFill>
                  <a:srgbClr val="374151"/>
                </a:solidFill>
                <a:effectLst/>
                <a:latin typeface="Söhne"/>
              </a:rPr>
              <a:t>.</a:t>
            </a:r>
            <a:r>
              <a:rPr lang="en-US" sz="2000" b="0" i="0" dirty="0">
                <a:effectLst/>
                <a:latin typeface="Times New Roman" panose="02020603050405020304" pitchFamily="18" charset="0"/>
                <a:cs typeface="Times New Roman" panose="02020603050405020304" pitchFamily="18" charset="0"/>
              </a:rPr>
              <a:t> The beauty of mastering DSA is that it opens doors to exciting opportunities in the field. Employers value these skills, and they can be a game-changer in your career. So, as you complete this course, pat yourself on the back for the progress you've made. But remember, learning is continuous. Keep exploring, keep practicing, and keep honing your skills. Your coding journey is bound to be both rewarding and fulfilling!"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72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0C263BB-474A-4477-E4DA-893ECC1F8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a:schemeClr val="accent1">
                <a:alpha val="40000"/>
              </a:schemeClr>
            </a:glow>
            <a:softEdge rad="0"/>
          </a:effectLst>
        </p:spPr>
      </p:pic>
    </p:spTree>
    <p:extLst>
      <p:ext uri="{BB962C8B-B14F-4D97-AF65-F5344CB8AC3E}">
        <p14:creationId xmlns:p14="http://schemas.microsoft.com/office/powerpoint/2010/main" val="2428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BE5D080-4FD5-E1E0-91ED-1BC88A21047D}"/>
              </a:ext>
            </a:extLst>
          </p:cNvPr>
          <p:cNvSpPr txBox="1"/>
          <p:nvPr/>
        </p:nvSpPr>
        <p:spPr>
          <a:xfrm>
            <a:off x="947428" y="546638"/>
            <a:ext cx="10297144" cy="8998104"/>
          </a:xfrm>
          <a:prstGeom prst="rect">
            <a:avLst/>
          </a:prstGeom>
          <a:noFill/>
        </p:spPr>
        <p:txBody>
          <a:bodyPr wrap="square" rtlCol="0">
            <a:spAutoFit/>
          </a:bodyPr>
          <a:lstStyle/>
          <a:p>
            <a:pPr algn="ctr">
              <a:lnSpc>
                <a:spcPct val="150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DATA STRUCTURE AND ALGORITHMS -SELF PACED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50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GeeksforGeeks</a:t>
            </a:r>
          </a:p>
          <a:p>
            <a:pPr algn="ct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Mangal" panose="02040503050203030202" pitchFamily="18" charset="0"/>
              </a:rPr>
              <a:t>Submitted in partial fulfilment of the requirements for the award of degree of</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800" b="1" kern="100" dirty="0" err="1">
                <a:effectLst/>
                <a:latin typeface="Times New Roman" panose="02020603050405020304" pitchFamily="18" charset="0"/>
                <a:ea typeface="Calibri" panose="020F0502020204030204" pitchFamily="34" charset="0"/>
                <a:cs typeface="Mangal" panose="02040503050203030202" pitchFamily="18" charset="0"/>
              </a:rPr>
              <a:t>B.Tech</a:t>
            </a: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(CSE)</a:t>
            </a:r>
          </a:p>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Name of Student: Rohit Kumar</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rPr>
              <a:t>Registration Number: 12104675</a:t>
            </a:r>
          </a:p>
          <a:p>
            <a:pPr algn="ctr">
              <a:lnSpc>
                <a:spcPct val="107000"/>
              </a:lnSpc>
              <a:spcAft>
                <a:spcPts val="800"/>
              </a:spcAft>
            </a:pPr>
            <a:endParaRPr lang="en-IN" b="1" kern="100" dirty="0">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b="1" kern="100" dirty="0">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LOVELY PROFESSIONAL UNIVERSITY</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r>
              <a:rPr lang="en-IN" sz="1800" b="1" kern="100" dirty="0">
                <a:effectLst/>
                <a:latin typeface="Times New Roman" panose="02020603050405020304" pitchFamily="18" charset="0"/>
                <a:ea typeface="Calibri" panose="020F0502020204030204" pitchFamily="34" charset="0"/>
                <a:cs typeface="Mangal" panose="02040503050203030202" pitchFamily="18" charset="0"/>
              </a:rPr>
              <a:t>PHAGWARA, PUNJAB</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50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b="1" kern="100" dirty="0">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b="1" kern="100" dirty="0">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sz="1800" b="1" kern="100" dirty="0">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50000"/>
              </a:lnSpc>
              <a:spcAft>
                <a:spcPts val="800"/>
              </a:spcAft>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0" name="Rectangle 19">
            <a:extLst>
              <a:ext uri="{FF2B5EF4-FFF2-40B4-BE49-F238E27FC236}">
                <a16:creationId xmlns:a16="http://schemas.microsoft.com/office/drawing/2014/main" id="{CC593420-3529-E46A-3290-5338C7481E6D}"/>
              </a:ext>
            </a:extLst>
          </p:cNvPr>
          <p:cNvSpPr/>
          <p:nvPr/>
        </p:nvSpPr>
        <p:spPr>
          <a:xfrm>
            <a:off x="4583430" y="3284984"/>
            <a:ext cx="3025140" cy="1623060"/>
          </a:xfrm>
          <a:prstGeom prst="rect">
            <a:avLst/>
          </a:prstGeom>
          <a:blipFill dpi="0"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p>
        </p:txBody>
      </p:sp>
    </p:spTree>
    <p:extLst>
      <p:ext uri="{BB962C8B-B14F-4D97-AF65-F5344CB8AC3E}">
        <p14:creationId xmlns:p14="http://schemas.microsoft.com/office/powerpoint/2010/main" val="297807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450D52-6969-B93D-10F0-A82370B98D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7488" y="1196752"/>
            <a:ext cx="6955666" cy="4917467"/>
          </a:xfrm>
          <a:prstGeom prst="rect">
            <a:avLst/>
          </a:prstGeom>
          <a:ln w="228600" cap="sq" cmpd="thickThin">
            <a:solidFill>
              <a:srgbClr val="000000"/>
            </a:solidFill>
            <a:prstDash val="solid"/>
            <a:miter lim="800000"/>
          </a:ln>
          <a:effectLst>
            <a:innerShdw blurRad="76200">
              <a:srgbClr val="000000"/>
            </a:innerShdw>
          </a:effectLst>
        </p:spPr>
      </p:pic>
      <p:sp>
        <p:nvSpPr>
          <p:cNvPr id="7" name="Title 1">
            <a:extLst>
              <a:ext uri="{FF2B5EF4-FFF2-40B4-BE49-F238E27FC236}">
                <a16:creationId xmlns:a16="http://schemas.microsoft.com/office/drawing/2014/main" id="{0FE0F4DE-122A-CA91-079F-204F26A9773E}"/>
              </a:ext>
            </a:extLst>
          </p:cNvPr>
          <p:cNvSpPr>
            <a:spLocks noGrp="1"/>
          </p:cNvSpPr>
          <p:nvPr>
            <p:ph type="title"/>
          </p:nvPr>
        </p:nvSpPr>
        <p:spPr>
          <a:xfrm>
            <a:off x="2517049" y="74416"/>
            <a:ext cx="4896544" cy="669365"/>
          </a:xfrm>
        </p:spPr>
        <p:txBody>
          <a:bodyPr>
            <a:noAutofit/>
          </a:bodyPr>
          <a:lstStyle/>
          <a:p>
            <a:pPr algn="ctr"/>
            <a:r>
              <a:rPr lang="en-US" sz="4000" b="1" dirty="0">
                <a:latin typeface="Times New Roman" panose="02020603050405020304" pitchFamily="18" charset="0"/>
                <a:cs typeface="Times New Roman" panose="02020603050405020304" pitchFamily="18" charset="0"/>
              </a:rPr>
              <a:t>CERTIFICATE</a:t>
            </a:r>
            <a:endParaRPr lang="en-IN"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439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B6C97D9-916C-7CA0-5B41-CC1DC0208059}"/>
              </a:ext>
            </a:extLst>
          </p:cNvPr>
          <p:cNvSpPr/>
          <p:nvPr/>
        </p:nvSpPr>
        <p:spPr>
          <a:xfrm>
            <a:off x="3071664" y="404664"/>
            <a:ext cx="6048672" cy="79208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i="0" dirty="0">
                <a:effectLst/>
                <a:latin typeface="Times New Roman" panose="02020603050405020304" pitchFamily="18" charset="0"/>
                <a:cs typeface="Times New Roman" panose="02020603050405020304" pitchFamily="18" charset="0"/>
              </a:rPr>
              <a:t>Introduction</a:t>
            </a:r>
            <a:endParaRPr lang="en-IN" sz="4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49080DA-A091-8998-2DD9-219E3082BF07}"/>
              </a:ext>
            </a:extLst>
          </p:cNvPr>
          <p:cNvSpPr txBox="1"/>
          <p:nvPr/>
        </p:nvSpPr>
        <p:spPr>
          <a:xfrm>
            <a:off x="2675620" y="1844824"/>
            <a:ext cx="6840760" cy="419755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I'm really excited to share that what I learned in this course. first we will know what is Data Structure so I would say in simple way Data structures allow us to store and organize the data, while algorithms allow us to process that data in a meaningful way. Think of sequences of numbers, or tables of data these are both well-defined data structures. I learned so much about the fundamental concepts of data structures and algorithms, one thing I like about this course it is self paced so you can learn and whenever you want to revise it’s life time accessed and I'm confident that this knowledge will be essential for my future career in computer science.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08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DC1A18-4AAE-8231-E873-508ED1057486}"/>
              </a:ext>
            </a:extLst>
          </p:cNvPr>
          <p:cNvSpPr txBox="1"/>
          <p:nvPr/>
        </p:nvSpPr>
        <p:spPr>
          <a:xfrm>
            <a:off x="1433481" y="1052735"/>
            <a:ext cx="9325036" cy="5224315"/>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Primitive</a:t>
            </a:r>
          </a:p>
          <a:p>
            <a:pPr marL="285750" indent="-285750" algn="just">
              <a:lnSpc>
                <a:spcPct val="150000"/>
              </a:lnSpc>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Int</a:t>
            </a:r>
          </a:p>
          <a:p>
            <a:pPr marL="285750" indent="-285750" algn="just">
              <a:lnSpc>
                <a:spcPct val="150000"/>
              </a:lnSpc>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Float</a:t>
            </a:r>
          </a:p>
          <a:p>
            <a:pPr marL="285750" indent="-285750" algn="just">
              <a:lnSpc>
                <a:spcPct val="150000"/>
              </a:lnSpc>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Char</a:t>
            </a:r>
          </a:p>
          <a:p>
            <a:pPr marL="285750" indent="-285750" algn="just">
              <a:lnSpc>
                <a:spcPct val="150000"/>
              </a:lnSpc>
              <a:buFont typeface="Courier New" panose="02070309020205020404" pitchFamily="49" charset="0"/>
              <a:buChar char="o"/>
            </a:pPr>
            <a:r>
              <a:rPr lang="en-US" sz="1400" dirty="0">
                <a:latin typeface="Times New Roman" panose="02020603050405020304" pitchFamily="18" charset="0"/>
                <a:cs typeface="Times New Roman" panose="02020603050405020304" pitchFamily="18" charset="0"/>
              </a:rPr>
              <a:t>Double</a:t>
            </a:r>
          </a:p>
          <a:p>
            <a:pPr marL="285750" indent="-285750" algn="just">
              <a:lnSpc>
                <a:spcPct val="150000"/>
              </a:lnSpc>
              <a:buFont typeface="Wingdings" panose="05000000000000000000" pitchFamily="2" charset="2"/>
              <a:buChar char="q"/>
            </a:pPr>
            <a:r>
              <a:rPr lang="en-US" sz="1400" dirty="0">
                <a:latin typeface="Times New Roman" panose="02020603050405020304" pitchFamily="18" charset="0"/>
                <a:cs typeface="Times New Roman" panose="02020603050405020304" pitchFamily="18" charset="0"/>
              </a:rPr>
              <a:t>Non Primitive</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Linear</a:t>
            </a: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Array</a:t>
            </a:r>
          </a:p>
          <a:p>
            <a:pPr marL="285750" indent="-285750" algn="just">
              <a:lnSpc>
                <a:spcPct val="150000"/>
              </a:lnSpc>
              <a:buFont typeface="Wingdings" panose="05000000000000000000" pitchFamily="2" charset="2"/>
              <a:buChar char="ü"/>
            </a:pPr>
            <a:r>
              <a:rPr lang="en-IN" sz="1400" b="0" i="0" dirty="0">
                <a:solidFill>
                  <a:srgbClr val="1F1F1F"/>
                </a:solidFill>
                <a:effectLst/>
                <a:latin typeface="Times New Roman" panose="02020603050405020304" pitchFamily="18" charset="0"/>
                <a:cs typeface="Times New Roman" panose="02020603050405020304" pitchFamily="18" charset="0"/>
              </a:rPr>
              <a:t>Searching</a:t>
            </a:r>
          </a:p>
          <a:p>
            <a:pPr marL="285750" indent="-285750" algn="just">
              <a:lnSpc>
                <a:spcPct val="150000"/>
              </a:lnSpc>
              <a:buFont typeface="Wingdings" panose="05000000000000000000" pitchFamily="2" charset="2"/>
              <a:buChar char="ü"/>
            </a:pPr>
            <a:r>
              <a:rPr lang="en-IN" sz="1400" b="0" i="0" dirty="0">
                <a:solidFill>
                  <a:srgbClr val="1F1F1F"/>
                </a:solidFill>
                <a:effectLst/>
                <a:latin typeface="Times New Roman" panose="02020603050405020304" pitchFamily="18" charset="0"/>
                <a:cs typeface="Times New Roman" panose="02020603050405020304" pitchFamily="18" charset="0"/>
              </a:rPr>
              <a:t>Sorting</a:t>
            </a:r>
            <a:endParaRPr lang="en-US" sz="14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Linked List</a:t>
            </a: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Stack</a:t>
            </a: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Queue</a:t>
            </a:r>
          </a:p>
          <a:p>
            <a:pPr marL="285750" indent="-285750" algn="just">
              <a:lnSpc>
                <a:spcPct val="15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Non Linear</a:t>
            </a: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Tree</a:t>
            </a:r>
          </a:p>
          <a:p>
            <a:pPr marL="285750" indent="-285750" algn="just">
              <a:lnSpc>
                <a:spcPct val="15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Graph</a:t>
            </a:r>
          </a:p>
        </p:txBody>
      </p:sp>
      <p:pic>
        <p:nvPicPr>
          <p:cNvPr id="5" name="Picture 4">
            <a:extLst>
              <a:ext uri="{FF2B5EF4-FFF2-40B4-BE49-F238E27FC236}">
                <a16:creationId xmlns:a16="http://schemas.microsoft.com/office/drawing/2014/main" id="{91761DAD-C1E1-C356-87C1-7D50DE305092}"/>
              </a:ext>
            </a:extLst>
          </p:cNvPr>
          <p:cNvPicPr>
            <a:picLocks noChangeAspect="1"/>
          </p:cNvPicPr>
          <p:nvPr/>
        </p:nvPicPr>
        <p:blipFill rotWithShape="1">
          <a:blip r:embed="rId2">
            <a:extLst>
              <a:ext uri="{28A0092B-C50C-407E-A947-70E740481C1C}">
                <a14:useLocalDpi xmlns:a14="http://schemas.microsoft.com/office/drawing/2010/main" val="0"/>
              </a:ext>
            </a:extLst>
          </a:blip>
          <a:srcRect t="3192" r="7313" b="1064"/>
          <a:stretch/>
        </p:blipFill>
        <p:spPr>
          <a:xfrm>
            <a:off x="3215680" y="1613536"/>
            <a:ext cx="6298300" cy="3456384"/>
          </a:xfrm>
          <a:prstGeom prst="rect">
            <a:avLst/>
          </a:prstGeom>
        </p:spPr>
      </p:pic>
      <p:sp>
        <p:nvSpPr>
          <p:cNvPr id="9" name="Rectangle 8">
            <a:extLst>
              <a:ext uri="{FF2B5EF4-FFF2-40B4-BE49-F238E27FC236}">
                <a16:creationId xmlns:a16="http://schemas.microsoft.com/office/drawing/2014/main" id="{02990832-DE0C-9817-6C5C-E44AC86B578E}"/>
              </a:ext>
            </a:extLst>
          </p:cNvPr>
          <p:cNvSpPr/>
          <p:nvPr/>
        </p:nvSpPr>
        <p:spPr>
          <a:xfrm>
            <a:off x="2824435" y="256914"/>
            <a:ext cx="6543127" cy="648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T</a:t>
            </a:r>
            <a:r>
              <a:rPr lang="en-IN" sz="3200" b="1" dirty="0">
                <a:latin typeface="Times New Roman" panose="02020603050405020304" pitchFamily="18" charset="0"/>
                <a:cs typeface="Times New Roman" panose="02020603050405020304" pitchFamily="18" charset="0"/>
              </a:rPr>
              <a:t>YPES OF DATA STRUCTURE</a:t>
            </a:r>
            <a:endParaRPr lang="en-IN" sz="3200" dirty="0"/>
          </a:p>
        </p:txBody>
      </p:sp>
    </p:spTree>
    <p:extLst>
      <p:ext uri="{BB962C8B-B14F-4D97-AF65-F5344CB8AC3E}">
        <p14:creationId xmlns:p14="http://schemas.microsoft.com/office/powerpoint/2010/main" val="95493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E857EA-449B-B6BA-0DE1-21CF57DEBDB3}"/>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ARRAY</a:t>
            </a:r>
            <a:endParaRPr lang="en-IN" sz="4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0E0AF83-0A5B-ADFB-CCBC-14B9AB9E1D60}"/>
              </a:ext>
            </a:extLst>
          </p:cNvPr>
          <p:cNvSpPr txBox="1"/>
          <p:nvPr/>
        </p:nvSpPr>
        <p:spPr>
          <a:xfrm>
            <a:off x="551384" y="1052736"/>
            <a:ext cx="6912768" cy="4708981"/>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array is a fundamental data structure that allows you to store and manage a collection of elements of the same data type.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elements of an array can be of any data type, such as integers, strings, or objects.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size of an array is fixed, and it cannot be changed once it is created.</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elements of an array are stored in contiguous memory locations, which means that they are stored next to each other in memory.</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Arrays can be accessed by their index, which is an integer that specifies the position of the element in the array.</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Arrays can be sorted and searched, which means that the elements of the array can be arranged in order or searched for a specific element.</a:t>
            </a:r>
          </a:p>
        </p:txBody>
      </p:sp>
      <p:pic>
        <p:nvPicPr>
          <p:cNvPr id="19" name="Picture 18">
            <a:extLst>
              <a:ext uri="{FF2B5EF4-FFF2-40B4-BE49-F238E27FC236}">
                <a16:creationId xmlns:a16="http://schemas.microsoft.com/office/drawing/2014/main" id="{20512A2C-60E1-0A5E-6A3E-7D59E1CF0B56}"/>
              </a:ext>
            </a:extLst>
          </p:cNvPr>
          <p:cNvPicPr>
            <a:picLocks noChangeAspect="1"/>
          </p:cNvPicPr>
          <p:nvPr/>
        </p:nvPicPr>
        <p:blipFill rotWithShape="1">
          <a:blip r:embed="rId2">
            <a:extLst>
              <a:ext uri="{28A0092B-C50C-407E-A947-70E740481C1C}">
                <a14:useLocalDpi xmlns:a14="http://schemas.microsoft.com/office/drawing/2010/main" val="0"/>
              </a:ext>
            </a:extLst>
          </a:blip>
          <a:srcRect l="5900" t="24801" r="9681" b="28580"/>
          <a:stretch/>
        </p:blipFill>
        <p:spPr>
          <a:xfrm>
            <a:off x="7464152" y="2816932"/>
            <a:ext cx="2407363" cy="1224136"/>
          </a:xfrm>
          <a:prstGeom prst="rect">
            <a:avLst/>
          </a:prstGeom>
        </p:spPr>
      </p:pic>
    </p:spTree>
    <p:extLst>
      <p:ext uri="{BB962C8B-B14F-4D97-AF65-F5344CB8AC3E}">
        <p14:creationId xmlns:p14="http://schemas.microsoft.com/office/powerpoint/2010/main" val="153854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43D237-8C2F-6208-E930-15F75DA829C1}"/>
              </a:ext>
            </a:extLst>
          </p:cNvPr>
          <p:cNvSpPr/>
          <p:nvPr/>
        </p:nvSpPr>
        <p:spPr>
          <a:xfrm>
            <a:off x="555086" y="116632"/>
            <a:ext cx="4176464" cy="72008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latin typeface="Times New Roman" panose="02020603050405020304" pitchFamily="18" charset="0"/>
                <a:cs typeface="Times New Roman" panose="02020603050405020304" pitchFamily="18" charset="0"/>
              </a:rPr>
              <a:t>SEARCHING AND SHORTING</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03C3828-5749-D558-5C1A-8C438BD65817}"/>
              </a:ext>
            </a:extLst>
          </p:cNvPr>
          <p:cNvSpPr txBox="1"/>
          <p:nvPr/>
        </p:nvSpPr>
        <p:spPr>
          <a:xfrm>
            <a:off x="555086" y="908720"/>
            <a:ext cx="6048672" cy="6001643"/>
          </a:xfrm>
          <a:prstGeom prst="rect">
            <a:avLst/>
          </a:prstGeom>
          <a:noFill/>
        </p:spPr>
        <p:txBody>
          <a:bodyPr wrap="square" rtlCol="0">
            <a:spAutoFit/>
          </a:bodyPr>
          <a:lstStyle/>
          <a:p>
            <a:pPr marL="285750" indent="-285750" algn="just">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Searching</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Searching is the process of finding a specific item in a collection of data. </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most common searching algorithms are linear search and binary search.</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Linear search is a simple algorithm that checks each item in the collection sequentially until the desired item is found.</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Binary search is a more efficient algorithm that divides the collection in half at each step and only searches the half that contains the desired item.</a:t>
            </a:r>
          </a:p>
          <a:p>
            <a:pPr marL="285750" indent="-285750" algn="just">
              <a:buFont typeface="Wingdings" panose="05000000000000000000" pitchFamily="2" charset="2"/>
              <a:buChar char="q"/>
            </a:pPr>
            <a:r>
              <a:rPr lang="en-US" sz="1600" b="1" dirty="0">
                <a:latin typeface="Times New Roman" panose="02020603050405020304" pitchFamily="18" charset="0"/>
                <a:cs typeface="Times New Roman" panose="02020603050405020304" pitchFamily="18" charset="0"/>
              </a:rPr>
              <a:t>Sorting</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Sorting is the process of organizing a collection of data in a specific order.</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most common sorting algorithms are bubble sort, selection sort, insertion sort, merge sort, and quick sort.</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Bubble sort repeatedly compares adjacent items and swaps them if they are in the wrong order.</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Selection sort repeatedly finds the smallest item in the collection and swaps it with the first item.</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Insertion sort repeatedly inserts an item into the correct position in the sorted part of the collection.</a:t>
            </a:r>
          </a:p>
          <a:p>
            <a:pPr marL="342900" indent="-34290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Merge sort divides the collection into two halves and sorts each half recursively.</a:t>
            </a:r>
          </a:p>
          <a:p>
            <a:pPr marL="342900" indent="-342900"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21EEA2C-B64C-DE16-843F-53377F2B9F6A}"/>
              </a:ext>
            </a:extLst>
          </p:cNvPr>
          <p:cNvPicPr>
            <a:picLocks noChangeAspect="1"/>
          </p:cNvPicPr>
          <p:nvPr/>
        </p:nvPicPr>
        <p:blipFill rotWithShape="1">
          <a:blip r:embed="rId3">
            <a:extLst>
              <a:ext uri="{28A0092B-C50C-407E-A947-70E740481C1C}">
                <a14:useLocalDpi xmlns:a14="http://schemas.microsoft.com/office/drawing/2010/main" val="0"/>
              </a:ext>
            </a:extLst>
          </a:blip>
          <a:srcRect t="3501" r="2750" b="3501"/>
          <a:stretch/>
        </p:blipFill>
        <p:spPr>
          <a:xfrm>
            <a:off x="6638141" y="1772816"/>
            <a:ext cx="3107587" cy="3168352"/>
          </a:xfrm>
          <a:prstGeom prst="rect">
            <a:avLst/>
          </a:prstGeom>
        </p:spPr>
      </p:pic>
    </p:spTree>
    <p:extLst>
      <p:ext uri="{BB962C8B-B14F-4D97-AF65-F5344CB8AC3E}">
        <p14:creationId xmlns:p14="http://schemas.microsoft.com/office/powerpoint/2010/main" val="22431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BB6EC2-39A6-7096-566B-4C1781A909E2}"/>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LINKED LIST</a:t>
            </a:r>
            <a:endParaRPr lang="en-IN" sz="4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0B32051-27EC-6DD6-CD6A-BCC7BCBB0618}"/>
              </a:ext>
            </a:extLst>
          </p:cNvPr>
          <p:cNvSpPr txBox="1"/>
          <p:nvPr/>
        </p:nvSpPr>
        <p:spPr>
          <a:xfrm>
            <a:off x="551384" y="1052736"/>
            <a:ext cx="5832648" cy="4708981"/>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linked list is a linear data structure that consists of a sequence of elements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Each of which contains a reference (or link) to the next element in the sequence.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Linked lists do not have a fixed size , like array and their elements, called nodes, are not stored in contiguous memory locations. Instead , they are connected through pointers , forming a chain-like structure.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Linked lists can be traversed in both forward and backward directions.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Linked lists can be sorted and searched, but they are not as efficient as arrays for these operations.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size of a linked list is not fixed, and it can grow or shrink as needed.</a:t>
            </a:r>
            <a:endParaRPr lang="en-IN" dirty="0"/>
          </a:p>
        </p:txBody>
      </p:sp>
      <p:pic>
        <p:nvPicPr>
          <p:cNvPr id="11" name="Picture 10">
            <a:extLst>
              <a:ext uri="{FF2B5EF4-FFF2-40B4-BE49-F238E27FC236}">
                <a16:creationId xmlns:a16="http://schemas.microsoft.com/office/drawing/2014/main" id="{2F60CCB9-0FD9-5BF3-0148-EF5E39A0F5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92" b="23333"/>
          <a:stretch/>
        </p:blipFill>
        <p:spPr>
          <a:xfrm>
            <a:off x="6384032" y="2132856"/>
            <a:ext cx="3329310" cy="28083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12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2AB463-EAD2-F0E9-90E6-7E2042885AC7}"/>
              </a:ext>
            </a:extLst>
          </p:cNvPr>
          <p:cNvSpPr/>
          <p:nvPr/>
        </p:nvSpPr>
        <p:spPr>
          <a:xfrm>
            <a:off x="551384" y="116632"/>
            <a:ext cx="4176464" cy="64807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latin typeface="Times New Roman" panose="02020603050405020304" pitchFamily="18" charset="0"/>
                <a:cs typeface="Times New Roman" panose="02020603050405020304" pitchFamily="18" charset="0"/>
              </a:rPr>
              <a:t>STACK</a:t>
            </a:r>
            <a:endParaRPr lang="en-IN" sz="4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9434C8-58A6-9645-2968-0530C4CE478B}"/>
              </a:ext>
            </a:extLst>
          </p:cNvPr>
          <p:cNvSpPr txBox="1"/>
          <p:nvPr/>
        </p:nvSpPr>
        <p:spPr>
          <a:xfrm>
            <a:off x="551384" y="1052736"/>
            <a:ext cx="5688632" cy="3477875"/>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stack is a linear data structure that follows the Last-In-First-Out (LIFO) principle.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Elements are added to the top of the stack through an operation called "push".</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Elements are removed from the top through an operation called "pop".</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Stacks are used in various real-world scenarios, including function call management in computer memory (the call stack), backtracking algorithms</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Stacks are typically used for scenarios where the most recently added item should be processed first</a:t>
            </a:r>
            <a:endParaRPr lang="en-IN" dirty="0"/>
          </a:p>
        </p:txBody>
      </p:sp>
      <p:pic>
        <p:nvPicPr>
          <p:cNvPr id="10" name="Picture 9">
            <a:extLst>
              <a:ext uri="{FF2B5EF4-FFF2-40B4-BE49-F238E27FC236}">
                <a16:creationId xmlns:a16="http://schemas.microsoft.com/office/drawing/2014/main" id="{80CDD1F6-3AB8-7A98-E8AA-958291FCC050}"/>
              </a:ext>
            </a:extLst>
          </p:cNvPr>
          <p:cNvPicPr>
            <a:picLocks noChangeAspect="1"/>
          </p:cNvPicPr>
          <p:nvPr/>
        </p:nvPicPr>
        <p:blipFill rotWithShape="1">
          <a:blip r:embed="rId2">
            <a:extLst>
              <a:ext uri="{28A0092B-C50C-407E-A947-70E740481C1C}">
                <a14:useLocalDpi xmlns:a14="http://schemas.microsoft.com/office/drawing/2010/main" val="0"/>
              </a:ext>
            </a:extLst>
          </a:blip>
          <a:srcRect r="2480"/>
          <a:stretch/>
        </p:blipFill>
        <p:spPr>
          <a:xfrm>
            <a:off x="6384032" y="1412776"/>
            <a:ext cx="3209850" cy="3291478"/>
          </a:xfrm>
          <a:prstGeom prst="rect">
            <a:avLst/>
          </a:prstGeom>
        </p:spPr>
      </p:pic>
    </p:spTree>
    <p:extLst>
      <p:ext uri="{BB962C8B-B14F-4D97-AF65-F5344CB8AC3E}">
        <p14:creationId xmlns:p14="http://schemas.microsoft.com/office/powerpoint/2010/main" val="254535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Basketball 16x9">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10.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6.xml><?xml version="1.0" encoding="utf-8"?>
<a:theme xmlns:a="http://schemas.openxmlformats.org/drawingml/2006/main" name="2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3_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8.xml><?xml version="1.0" encoding="utf-8"?>
<a:theme xmlns:a="http://schemas.openxmlformats.org/drawingml/2006/main" name="4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9.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themeOverride>
</file>

<file path=docProps/app.xml><?xml version="1.0" encoding="utf-8"?>
<Properties xmlns="http://schemas.openxmlformats.org/officeDocument/2006/extended-properties" xmlns:vt="http://schemas.openxmlformats.org/officeDocument/2006/docPropsVTypes">
  <Template>Facet</Template>
  <TotalTime>1015</TotalTime>
  <Words>1645</Words>
  <Application>Microsoft Office PowerPoint</Application>
  <PresentationFormat>Widescreen</PresentationFormat>
  <Paragraphs>109</Paragraphs>
  <Slides>15</Slides>
  <Notes>0</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15</vt:i4>
      </vt:variant>
    </vt:vector>
  </HeadingPairs>
  <TitlesOfParts>
    <vt:vector size="36" baseType="lpstr">
      <vt:lpstr>Arial</vt:lpstr>
      <vt:lpstr>Calibri</vt:lpstr>
      <vt:lpstr>Courier New</vt:lpstr>
      <vt:lpstr>Franklin Gothic Medium</vt:lpstr>
      <vt:lpstr>Gill Sans MT</vt:lpstr>
      <vt:lpstr>Impact</vt:lpstr>
      <vt:lpstr>Söhne</vt:lpstr>
      <vt:lpstr>Times New Roman</vt:lpstr>
      <vt:lpstr>Trebuchet MS</vt:lpstr>
      <vt:lpstr>Tw Cen MT</vt:lpstr>
      <vt:lpstr>Tw Cen MT Condensed</vt:lpstr>
      <vt:lpstr>Wingdings</vt:lpstr>
      <vt:lpstr>Wingdings 3</vt:lpstr>
      <vt:lpstr>Basketball 16x9</vt:lpstr>
      <vt:lpstr>Facet</vt:lpstr>
      <vt:lpstr>Integral</vt:lpstr>
      <vt:lpstr>1_Gallery</vt:lpstr>
      <vt:lpstr>1_Facet</vt:lpstr>
      <vt:lpstr>2_Facet</vt:lpstr>
      <vt:lpstr>3_Facet</vt:lpstr>
      <vt:lpstr>4_Facet</vt:lpstr>
      <vt:lpstr>DATA STRUCTURE AND ALGORYTHMS -SELF PACED</vt:lpstr>
      <vt:lpstr>PowerPoint Presentation</vt:lpstr>
      <vt:lpstr>CERTIFICATE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Rohit Kumar</dc:creator>
  <cp:lastModifiedBy>Rohit Kumar</cp:lastModifiedBy>
  <cp:revision>95</cp:revision>
  <dcterms:created xsi:type="dcterms:W3CDTF">2023-09-06T17:05:28Z</dcterms:created>
  <dcterms:modified xsi:type="dcterms:W3CDTF">2023-09-08T16:49:21Z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